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82" r:id="rId3"/>
    <p:sldId id="276" r:id="rId4"/>
    <p:sldId id="311" r:id="rId5"/>
    <p:sldId id="285" r:id="rId6"/>
    <p:sldId id="281" r:id="rId7"/>
    <p:sldId id="284" r:id="rId8"/>
    <p:sldId id="283" r:id="rId9"/>
    <p:sldId id="258" r:id="rId10"/>
    <p:sldId id="302" r:id="rId11"/>
    <p:sldId id="257" r:id="rId12"/>
    <p:sldId id="260" r:id="rId13"/>
    <p:sldId id="274" r:id="rId14"/>
    <p:sldId id="273" r:id="rId15"/>
    <p:sldId id="262" r:id="rId16"/>
    <p:sldId id="271" r:id="rId17"/>
    <p:sldId id="298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03" r:id="rId31"/>
    <p:sldId id="304" r:id="rId32"/>
    <p:sldId id="305" r:id="rId33"/>
    <p:sldId id="306" r:id="rId34"/>
    <p:sldId id="300" r:id="rId35"/>
    <p:sldId id="301" r:id="rId36"/>
    <p:sldId id="278" r:id="rId37"/>
    <p:sldId id="263" r:id="rId38"/>
    <p:sldId id="270" r:id="rId39"/>
    <p:sldId id="264" r:id="rId40"/>
    <p:sldId id="265" r:id="rId41"/>
    <p:sldId id="266" r:id="rId42"/>
    <p:sldId id="275" r:id="rId43"/>
    <p:sldId id="267" r:id="rId44"/>
    <p:sldId id="268" r:id="rId45"/>
    <p:sldId id="269" r:id="rId46"/>
    <p:sldId id="310" r:id="rId47"/>
    <p:sldId id="28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3" autoAdjust="0"/>
    <p:restoredTop sz="94094" autoAdjust="0"/>
  </p:normalViewPr>
  <p:slideViewPr>
    <p:cSldViewPr>
      <p:cViewPr varScale="1">
        <p:scale>
          <a:sx n="70" d="100"/>
          <a:sy n="70" d="100"/>
        </p:scale>
        <p:origin x="11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17C12-F2EC-4627-B433-FAE272D36A2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194B2-3F23-4074-B3D4-577661EE0F25}">
      <dgm:prSet/>
      <dgm:spPr/>
      <dgm:t>
        <a:bodyPr/>
        <a:lstStyle/>
        <a:p>
          <a:pPr rtl="0"/>
          <a:r>
            <a:rPr lang="ru-RU" b="1" dirty="0" smtClean="0"/>
            <a:t>Быть готовым к школе уже сегодня – не значит уметь читать, писать, считать. </a:t>
          </a:r>
          <a:endParaRPr lang="ru-RU" dirty="0"/>
        </a:p>
      </dgm:t>
    </dgm:pt>
    <dgm:pt modelId="{D05DE3DE-2DDF-4D7A-9296-18E6D8E0D699}" type="parTrans" cxnId="{C7270EC6-254E-4A8E-BC94-1A0B31AF69A8}">
      <dgm:prSet/>
      <dgm:spPr/>
      <dgm:t>
        <a:bodyPr/>
        <a:lstStyle/>
        <a:p>
          <a:endParaRPr lang="ru-RU"/>
        </a:p>
      </dgm:t>
    </dgm:pt>
    <dgm:pt modelId="{094EED1B-9DAA-4DF4-ACAA-F056F5A236CD}" type="sibTrans" cxnId="{C7270EC6-254E-4A8E-BC94-1A0B31AF69A8}">
      <dgm:prSet/>
      <dgm:spPr/>
      <dgm:t>
        <a:bodyPr/>
        <a:lstStyle/>
        <a:p>
          <a:endParaRPr lang="ru-RU"/>
        </a:p>
      </dgm:t>
    </dgm:pt>
    <dgm:pt modelId="{BF311CBF-7EC0-49EC-B042-CECDCC536E43}">
      <dgm:prSet/>
      <dgm:spPr/>
      <dgm:t>
        <a:bodyPr/>
        <a:lstStyle/>
        <a:p>
          <a:pPr rtl="0"/>
          <a:r>
            <a:rPr lang="ru-RU" b="1" dirty="0" smtClean="0"/>
            <a:t>Быть готовым к школе – значит быть готовым всему этому научиться.</a:t>
          </a:r>
          <a:endParaRPr lang="ru-RU" dirty="0"/>
        </a:p>
      </dgm:t>
    </dgm:pt>
    <dgm:pt modelId="{DF77C746-8394-4D68-AE9F-F0CA6328FC36}" type="parTrans" cxnId="{DB819FF5-9F61-4475-B654-41E3419BEFE0}">
      <dgm:prSet/>
      <dgm:spPr/>
      <dgm:t>
        <a:bodyPr/>
        <a:lstStyle/>
        <a:p>
          <a:endParaRPr lang="ru-RU"/>
        </a:p>
      </dgm:t>
    </dgm:pt>
    <dgm:pt modelId="{9CDDF91E-FA67-43E0-B050-19A8CE553E5D}" type="sibTrans" cxnId="{DB819FF5-9F61-4475-B654-41E3419BEFE0}">
      <dgm:prSet/>
      <dgm:spPr/>
      <dgm:t>
        <a:bodyPr/>
        <a:lstStyle/>
        <a:p>
          <a:endParaRPr lang="ru-RU"/>
        </a:p>
      </dgm:t>
    </dgm:pt>
    <dgm:pt modelId="{26FA85DE-3B14-4608-9799-6F07B6A1E83E}">
      <dgm:prSet/>
      <dgm:spPr/>
      <dgm:t>
        <a:bodyPr/>
        <a:lstStyle/>
        <a:p>
          <a:pPr rtl="0"/>
          <a:r>
            <a:rPr lang="ru-RU" b="1" dirty="0" smtClean="0"/>
            <a:t>Л. </a:t>
          </a:r>
          <a:r>
            <a:rPr lang="ru-RU" b="1" dirty="0" err="1" smtClean="0"/>
            <a:t>Венгер</a:t>
          </a:r>
          <a:endParaRPr lang="ru-RU" b="1" dirty="0"/>
        </a:p>
      </dgm:t>
    </dgm:pt>
    <dgm:pt modelId="{57C4B89A-3152-4565-BC1A-DFC4033971B9}" type="parTrans" cxnId="{B4B2CB0A-CABB-4B48-87E1-10442A664369}">
      <dgm:prSet/>
      <dgm:spPr/>
      <dgm:t>
        <a:bodyPr/>
        <a:lstStyle/>
        <a:p>
          <a:endParaRPr lang="ru-RU"/>
        </a:p>
      </dgm:t>
    </dgm:pt>
    <dgm:pt modelId="{09E2B5E1-5103-4ADC-99D8-5003AD6BEB0D}" type="sibTrans" cxnId="{B4B2CB0A-CABB-4B48-87E1-10442A664369}">
      <dgm:prSet/>
      <dgm:spPr/>
      <dgm:t>
        <a:bodyPr/>
        <a:lstStyle/>
        <a:p>
          <a:endParaRPr lang="ru-RU"/>
        </a:p>
      </dgm:t>
    </dgm:pt>
    <dgm:pt modelId="{CCC93CA7-FF30-47BB-9206-65BE7FE59BB2}" type="pres">
      <dgm:prSet presAssocID="{3E317C12-F2EC-4627-B433-FAE272D36A2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AEACD-2A87-46EB-90D3-5D6398BD93F6}" type="pres">
      <dgm:prSet presAssocID="{3A7194B2-3F23-4074-B3D4-577661EE0F25}" presName="circle1" presStyleLbl="node1" presStyleIdx="0" presStyleCnt="3"/>
      <dgm:spPr/>
    </dgm:pt>
    <dgm:pt modelId="{472DCC60-026C-4768-824F-0428CDFBDA4C}" type="pres">
      <dgm:prSet presAssocID="{3A7194B2-3F23-4074-B3D4-577661EE0F25}" presName="space" presStyleCnt="0"/>
      <dgm:spPr/>
    </dgm:pt>
    <dgm:pt modelId="{CD9F6D55-1965-4570-BF93-ED1CE6169009}" type="pres">
      <dgm:prSet presAssocID="{3A7194B2-3F23-4074-B3D4-577661EE0F25}" presName="rect1" presStyleLbl="alignAcc1" presStyleIdx="0" presStyleCnt="3"/>
      <dgm:spPr/>
      <dgm:t>
        <a:bodyPr/>
        <a:lstStyle/>
        <a:p>
          <a:endParaRPr lang="ru-RU"/>
        </a:p>
      </dgm:t>
    </dgm:pt>
    <dgm:pt modelId="{2F434E29-829C-476F-8CD3-54C5A6AAE7E0}" type="pres">
      <dgm:prSet presAssocID="{BF311CBF-7EC0-49EC-B042-CECDCC536E43}" presName="vertSpace2" presStyleLbl="node1" presStyleIdx="0" presStyleCnt="3"/>
      <dgm:spPr/>
    </dgm:pt>
    <dgm:pt modelId="{5BAB9E34-E915-4476-929C-5F0C1CB2347E}" type="pres">
      <dgm:prSet presAssocID="{BF311CBF-7EC0-49EC-B042-CECDCC536E43}" presName="circle2" presStyleLbl="node1" presStyleIdx="1" presStyleCnt="3"/>
      <dgm:spPr/>
    </dgm:pt>
    <dgm:pt modelId="{5D56819F-33ED-48BA-933A-7E9E9EF99210}" type="pres">
      <dgm:prSet presAssocID="{BF311CBF-7EC0-49EC-B042-CECDCC536E43}" presName="rect2" presStyleLbl="alignAcc1" presStyleIdx="1" presStyleCnt="3"/>
      <dgm:spPr/>
      <dgm:t>
        <a:bodyPr/>
        <a:lstStyle/>
        <a:p>
          <a:endParaRPr lang="ru-RU"/>
        </a:p>
      </dgm:t>
    </dgm:pt>
    <dgm:pt modelId="{69573A62-25DE-4543-A9BC-31F1E9C13EDD}" type="pres">
      <dgm:prSet presAssocID="{26FA85DE-3B14-4608-9799-6F07B6A1E83E}" presName="vertSpace3" presStyleLbl="node1" presStyleIdx="1" presStyleCnt="3"/>
      <dgm:spPr/>
    </dgm:pt>
    <dgm:pt modelId="{AE271BE7-AC2D-433C-B532-DF7A965CAB6B}" type="pres">
      <dgm:prSet presAssocID="{26FA85DE-3B14-4608-9799-6F07B6A1E83E}" presName="circle3" presStyleLbl="node1" presStyleIdx="2" presStyleCnt="3"/>
      <dgm:spPr/>
    </dgm:pt>
    <dgm:pt modelId="{A1EF5610-26FA-4261-A15E-FA2811C638B1}" type="pres">
      <dgm:prSet presAssocID="{26FA85DE-3B14-4608-9799-6F07B6A1E83E}" presName="rect3" presStyleLbl="alignAcc1" presStyleIdx="2" presStyleCnt="3"/>
      <dgm:spPr/>
      <dgm:t>
        <a:bodyPr/>
        <a:lstStyle/>
        <a:p>
          <a:endParaRPr lang="ru-RU"/>
        </a:p>
      </dgm:t>
    </dgm:pt>
    <dgm:pt modelId="{DAEA4389-64FB-4D36-92BB-DE9263FD5949}" type="pres">
      <dgm:prSet presAssocID="{3A7194B2-3F23-4074-B3D4-577661EE0F2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95A61-83AE-4D97-B5FA-8844AAC9ADBC}" type="pres">
      <dgm:prSet presAssocID="{BF311CBF-7EC0-49EC-B042-CECDCC536E4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A3E5E-78B0-46FA-9676-30B7371A96B5}" type="pres">
      <dgm:prSet presAssocID="{26FA85DE-3B14-4608-9799-6F07B6A1E83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E4734-E18F-45A5-94F4-0E4E886249E2}" type="presOf" srcId="{26FA85DE-3B14-4608-9799-6F07B6A1E83E}" destId="{F1CA3E5E-78B0-46FA-9676-30B7371A96B5}" srcOrd="1" destOrd="0" presId="urn:microsoft.com/office/officeart/2005/8/layout/target3"/>
    <dgm:cxn modelId="{10678DFF-F757-4D4B-A468-00A45EEB0624}" type="presOf" srcId="{3A7194B2-3F23-4074-B3D4-577661EE0F25}" destId="{CD9F6D55-1965-4570-BF93-ED1CE6169009}" srcOrd="0" destOrd="0" presId="urn:microsoft.com/office/officeart/2005/8/layout/target3"/>
    <dgm:cxn modelId="{9DB6CFC5-DBB6-4A1E-9A87-7B0A9674FD41}" type="presOf" srcId="{3A7194B2-3F23-4074-B3D4-577661EE0F25}" destId="{DAEA4389-64FB-4D36-92BB-DE9263FD5949}" srcOrd="1" destOrd="0" presId="urn:microsoft.com/office/officeart/2005/8/layout/target3"/>
    <dgm:cxn modelId="{4AAB7459-630E-4A06-8C0C-13C74B1EAC99}" type="presOf" srcId="{26FA85DE-3B14-4608-9799-6F07B6A1E83E}" destId="{A1EF5610-26FA-4261-A15E-FA2811C638B1}" srcOrd="0" destOrd="0" presId="urn:microsoft.com/office/officeart/2005/8/layout/target3"/>
    <dgm:cxn modelId="{DB819FF5-9F61-4475-B654-41E3419BEFE0}" srcId="{3E317C12-F2EC-4627-B433-FAE272D36A22}" destId="{BF311CBF-7EC0-49EC-B042-CECDCC536E43}" srcOrd="1" destOrd="0" parTransId="{DF77C746-8394-4D68-AE9F-F0CA6328FC36}" sibTransId="{9CDDF91E-FA67-43E0-B050-19A8CE553E5D}"/>
    <dgm:cxn modelId="{903C390A-5EA9-426F-819E-96204836E382}" type="presOf" srcId="{BF311CBF-7EC0-49EC-B042-CECDCC536E43}" destId="{5D56819F-33ED-48BA-933A-7E9E9EF99210}" srcOrd="0" destOrd="0" presId="urn:microsoft.com/office/officeart/2005/8/layout/target3"/>
    <dgm:cxn modelId="{DB4FA896-2C8D-4B57-A58F-09B729EF0BC4}" type="presOf" srcId="{BF311CBF-7EC0-49EC-B042-CECDCC536E43}" destId="{56895A61-83AE-4D97-B5FA-8844AAC9ADBC}" srcOrd="1" destOrd="0" presId="urn:microsoft.com/office/officeart/2005/8/layout/target3"/>
    <dgm:cxn modelId="{C7270EC6-254E-4A8E-BC94-1A0B31AF69A8}" srcId="{3E317C12-F2EC-4627-B433-FAE272D36A22}" destId="{3A7194B2-3F23-4074-B3D4-577661EE0F25}" srcOrd="0" destOrd="0" parTransId="{D05DE3DE-2DDF-4D7A-9296-18E6D8E0D699}" sibTransId="{094EED1B-9DAA-4DF4-ACAA-F056F5A236CD}"/>
    <dgm:cxn modelId="{B4B2CB0A-CABB-4B48-87E1-10442A664369}" srcId="{3E317C12-F2EC-4627-B433-FAE272D36A22}" destId="{26FA85DE-3B14-4608-9799-6F07B6A1E83E}" srcOrd="2" destOrd="0" parTransId="{57C4B89A-3152-4565-BC1A-DFC4033971B9}" sibTransId="{09E2B5E1-5103-4ADC-99D8-5003AD6BEB0D}"/>
    <dgm:cxn modelId="{8592B281-1C00-4F6A-BA8E-D79A44DAED92}" type="presOf" srcId="{3E317C12-F2EC-4627-B433-FAE272D36A22}" destId="{CCC93CA7-FF30-47BB-9206-65BE7FE59BB2}" srcOrd="0" destOrd="0" presId="urn:microsoft.com/office/officeart/2005/8/layout/target3"/>
    <dgm:cxn modelId="{18435F4D-A9E2-4DAE-82E1-F991C485A4E1}" type="presParOf" srcId="{CCC93CA7-FF30-47BB-9206-65BE7FE59BB2}" destId="{D89AEACD-2A87-46EB-90D3-5D6398BD93F6}" srcOrd="0" destOrd="0" presId="urn:microsoft.com/office/officeart/2005/8/layout/target3"/>
    <dgm:cxn modelId="{085309EE-4D50-46F9-95AE-5C0C19B39308}" type="presParOf" srcId="{CCC93CA7-FF30-47BB-9206-65BE7FE59BB2}" destId="{472DCC60-026C-4768-824F-0428CDFBDA4C}" srcOrd="1" destOrd="0" presId="urn:microsoft.com/office/officeart/2005/8/layout/target3"/>
    <dgm:cxn modelId="{648BD6FF-0969-44DD-BC8B-E4FE571F5FB2}" type="presParOf" srcId="{CCC93CA7-FF30-47BB-9206-65BE7FE59BB2}" destId="{CD9F6D55-1965-4570-BF93-ED1CE6169009}" srcOrd="2" destOrd="0" presId="urn:microsoft.com/office/officeart/2005/8/layout/target3"/>
    <dgm:cxn modelId="{4F0E7421-F248-4002-8131-18A543DC69E3}" type="presParOf" srcId="{CCC93CA7-FF30-47BB-9206-65BE7FE59BB2}" destId="{2F434E29-829C-476F-8CD3-54C5A6AAE7E0}" srcOrd="3" destOrd="0" presId="urn:microsoft.com/office/officeart/2005/8/layout/target3"/>
    <dgm:cxn modelId="{D238B4D3-B9B1-4B47-A89A-1D411F395F1D}" type="presParOf" srcId="{CCC93CA7-FF30-47BB-9206-65BE7FE59BB2}" destId="{5BAB9E34-E915-4476-929C-5F0C1CB2347E}" srcOrd="4" destOrd="0" presId="urn:microsoft.com/office/officeart/2005/8/layout/target3"/>
    <dgm:cxn modelId="{BC52794C-ACB0-4564-812C-41FD5BF77A84}" type="presParOf" srcId="{CCC93CA7-FF30-47BB-9206-65BE7FE59BB2}" destId="{5D56819F-33ED-48BA-933A-7E9E9EF99210}" srcOrd="5" destOrd="0" presId="urn:microsoft.com/office/officeart/2005/8/layout/target3"/>
    <dgm:cxn modelId="{85B13FD2-9311-4C2D-9977-BD0F21B092F8}" type="presParOf" srcId="{CCC93CA7-FF30-47BB-9206-65BE7FE59BB2}" destId="{69573A62-25DE-4543-A9BC-31F1E9C13EDD}" srcOrd="6" destOrd="0" presId="urn:microsoft.com/office/officeart/2005/8/layout/target3"/>
    <dgm:cxn modelId="{129C5140-BC49-4A59-B4C3-17BCCA5A5A6A}" type="presParOf" srcId="{CCC93CA7-FF30-47BB-9206-65BE7FE59BB2}" destId="{AE271BE7-AC2D-433C-B532-DF7A965CAB6B}" srcOrd="7" destOrd="0" presId="urn:microsoft.com/office/officeart/2005/8/layout/target3"/>
    <dgm:cxn modelId="{487F53C9-FA15-450B-9758-56B02E7BD6EB}" type="presParOf" srcId="{CCC93CA7-FF30-47BB-9206-65BE7FE59BB2}" destId="{A1EF5610-26FA-4261-A15E-FA2811C638B1}" srcOrd="8" destOrd="0" presId="urn:microsoft.com/office/officeart/2005/8/layout/target3"/>
    <dgm:cxn modelId="{13779338-5BF3-460C-A59B-79E0C594D9C1}" type="presParOf" srcId="{CCC93CA7-FF30-47BB-9206-65BE7FE59BB2}" destId="{DAEA4389-64FB-4D36-92BB-DE9263FD5949}" srcOrd="9" destOrd="0" presId="urn:microsoft.com/office/officeart/2005/8/layout/target3"/>
    <dgm:cxn modelId="{4037F17D-DD57-41DE-B033-B9E9EF53589C}" type="presParOf" srcId="{CCC93CA7-FF30-47BB-9206-65BE7FE59BB2}" destId="{56895A61-83AE-4D97-B5FA-8844AAC9ADBC}" srcOrd="10" destOrd="0" presId="urn:microsoft.com/office/officeart/2005/8/layout/target3"/>
    <dgm:cxn modelId="{88743EC5-0A47-4AC0-88F8-00E8E17818C4}" type="presParOf" srcId="{CCC93CA7-FF30-47BB-9206-65BE7FE59BB2}" destId="{F1CA3E5E-78B0-46FA-9676-30B7371A96B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AEACD-2A87-46EB-90D3-5D6398BD93F6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F6D55-1965-4570-BF93-ED1CE6169009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Быть готовым к школе уже сегодня – не значит уметь читать, писать, считать. </a:t>
          </a:r>
          <a:endParaRPr lang="ru-RU" sz="2200" kern="1200" dirty="0"/>
        </a:p>
      </dsp:txBody>
      <dsp:txXfrm>
        <a:off x="2262981" y="0"/>
        <a:ext cx="5966618" cy="1357791"/>
      </dsp:txXfrm>
    </dsp:sp>
    <dsp:sp modelId="{5BAB9E34-E915-4476-929C-5F0C1CB2347E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6819F-33ED-48BA-933A-7E9E9EF99210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Быть готовым к школе – значит быть готовым всему этому научиться.</a:t>
          </a:r>
          <a:endParaRPr lang="ru-RU" sz="2200" kern="1200" dirty="0"/>
        </a:p>
      </dsp:txBody>
      <dsp:txXfrm>
        <a:off x="2262981" y="1357791"/>
        <a:ext cx="5966618" cy="1357787"/>
      </dsp:txXfrm>
    </dsp:sp>
    <dsp:sp modelId="{AE271BE7-AC2D-433C-B532-DF7A965CAB6B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F5610-26FA-4261-A15E-FA2811C638B1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Л. </a:t>
          </a:r>
          <a:r>
            <a:rPr lang="ru-RU" sz="2200" b="1" kern="1200" dirty="0" err="1" smtClean="0"/>
            <a:t>Венгер</a:t>
          </a:r>
          <a:endParaRPr lang="ru-RU" sz="2200" b="1" kern="1200" dirty="0"/>
        </a:p>
      </dsp:txBody>
      <dsp:txXfrm>
        <a:off x="2262981" y="2715579"/>
        <a:ext cx="5966618" cy="1357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85D9F-DC8C-4D6C-8F4E-91FD7B423B3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357AA-F46A-4961-BF22-FCB6369A1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57AA-F46A-4961-BF22-FCB6369A1A2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083CED-8169-49EC-82D6-BAE2EB12C975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B8C552-59C1-444C-885A-729E85087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CED-8169-49EC-82D6-BAE2EB12C975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C552-59C1-444C-885A-729E85087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CED-8169-49EC-82D6-BAE2EB12C975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C552-59C1-444C-885A-729E85087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CED-8169-49EC-82D6-BAE2EB12C975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C552-59C1-444C-885A-729E85087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CED-8169-49EC-82D6-BAE2EB12C975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C552-59C1-444C-885A-729E85087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CED-8169-49EC-82D6-BAE2EB12C975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C552-59C1-444C-885A-729E85087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CED-8169-49EC-82D6-BAE2EB12C975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C552-59C1-444C-885A-729E85087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CED-8169-49EC-82D6-BAE2EB12C975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C552-59C1-444C-885A-729E85087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3CED-8169-49EC-82D6-BAE2EB12C975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C552-59C1-444C-885A-729E85087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3083CED-8169-49EC-82D6-BAE2EB12C975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C552-59C1-444C-885A-729E85087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083CED-8169-49EC-82D6-BAE2EB12C975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B8C552-59C1-444C-885A-729E850876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083CED-8169-49EC-82D6-BAE2EB12C975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B8C552-59C1-444C-885A-729E85087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Мамы, папы, в школу собирайтесь!!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Семинар-тренинг для родителей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нижка-аним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80312" y="260648"/>
            <a:ext cx="1454486" cy="1984340"/>
          </a:xfrm>
          <a:prstGeom prst="rect">
            <a:avLst/>
          </a:prstGeom>
        </p:spPr>
      </p:pic>
      <p:pic>
        <p:nvPicPr>
          <p:cNvPr id="5" name="Рисунок 4" descr="shkol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89674"/>
            <a:ext cx="2423214" cy="2043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8367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/>
              <a:t>МАОУ </a:t>
            </a:r>
            <a:r>
              <a:rPr lang="ru-RU" b="1" dirty="0" smtClean="0"/>
              <a:t>лицей №5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80526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Педагоги-психологи:</a:t>
            </a:r>
          </a:p>
          <a:p>
            <a:r>
              <a:rPr lang="ru-RU" dirty="0" err="1" smtClean="0"/>
              <a:t>М.Н.Козлова</a:t>
            </a:r>
            <a:r>
              <a:rPr lang="ru-RU" dirty="0" smtClean="0"/>
              <a:t>, </a:t>
            </a:r>
            <a:r>
              <a:rPr lang="ru-RU" dirty="0" err="1" smtClean="0"/>
              <a:t>Е.Е.Васильева</a:t>
            </a:r>
            <a:r>
              <a:rPr lang="ru-RU" dirty="0" smtClean="0"/>
              <a:t>-Каменская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20080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Comic Sans MS" pitchFamily="66" charset="0"/>
              </a:rPr>
              <a:t>Психологическая готовность к школе</a:t>
            </a:r>
          </a:p>
          <a:p>
            <a:endParaRPr lang="ru-RU" sz="4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Интеллектуальная готовность</a:t>
            </a:r>
          </a:p>
          <a:p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Мотивационная готовность</a:t>
            </a:r>
          </a:p>
          <a:p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r>
              <a:rPr lang="ru-RU" sz="2800" b="1" dirty="0" smtClean="0">
                <a:solidFill>
                  <a:srgbClr val="FFC000"/>
                </a:solidFill>
                <a:latin typeface="Comic Sans MS" pitchFamily="66" charset="0"/>
              </a:rPr>
              <a:t>Эмоционально-волевая готовность</a:t>
            </a:r>
          </a:p>
          <a:p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  Коммуникативная готовность</a:t>
            </a:r>
          </a:p>
        </p:txBody>
      </p:sp>
      <p:pic>
        <p:nvPicPr>
          <p:cNvPr id="3" name="Рисунок 2" descr="ш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1458" y="620688"/>
            <a:ext cx="2182821" cy="2088232"/>
          </a:xfrm>
          <a:prstGeom prst="rect">
            <a:avLst/>
          </a:prstGeom>
        </p:spPr>
      </p:pic>
      <p:pic>
        <p:nvPicPr>
          <p:cNvPr id="4" name="Рисунок 3" descr="ш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771636"/>
            <a:ext cx="2160240" cy="16702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04664"/>
            <a:ext cx="74888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Мотивационная готовность</a:t>
            </a:r>
          </a:p>
          <a:p>
            <a:r>
              <a:rPr lang="ru-RU" sz="2000" dirty="0" smtClean="0"/>
              <a:t>Подразумевает наличие у ребёнка желания принять новую социальную роль –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роль</a:t>
            </a:r>
            <a:r>
              <a:rPr lang="ru-RU" sz="2000" b="1" i="1" dirty="0" smtClean="0">
                <a:solidFill>
                  <a:srgbClr val="C00000"/>
                </a:solidFill>
              </a:rPr>
              <a:t> школьника.</a:t>
            </a:r>
          </a:p>
          <a:p>
            <a:r>
              <a:rPr lang="ru-RU" sz="2000" dirty="0" smtClean="0"/>
              <a:t>С этой целью родителям необходимо объяснить своему ребёнку, что </a:t>
            </a:r>
            <a:r>
              <a:rPr lang="ru-RU" sz="2000" b="1" i="1" dirty="0" smtClean="0">
                <a:solidFill>
                  <a:srgbClr val="C00000"/>
                </a:solidFill>
              </a:rPr>
              <a:t>дети ходят учиться для получения знаний, которые необходимы каждому человеку.</a:t>
            </a:r>
          </a:p>
          <a:p>
            <a:r>
              <a:rPr lang="ru-RU" sz="2000" dirty="0" smtClean="0"/>
              <a:t>Следует давать ребёнку только позитивную информацию о школе. Помните, что ваши оценки с лёгкостью заимствуются детьми. </a:t>
            </a:r>
            <a:r>
              <a:rPr lang="ru-RU" sz="2000" b="1" i="1" dirty="0" smtClean="0">
                <a:solidFill>
                  <a:srgbClr val="C00000"/>
                </a:solidFill>
              </a:rPr>
              <a:t>Ребёнок должен видеть, что родители спокойно и уверенно смотрят на его предстоящее поступление в школу.</a:t>
            </a:r>
          </a:p>
          <a:p>
            <a:r>
              <a:rPr lang="ru-RU" sz="2000" dirty="0" smtClean="0"/>
              <a:t>Вам не обязательно до начала учебного года формировать у ребёнка любовь к школе, поскольку невозможно полюбить то, с чем ещё не сталкивался. Достаточно дать понять ребёнку, что </a:t>
            </a:r>
            <a:r>
              <a:rPr lang="ru-RU" sz="2000" b="1" i="1" dirty="0" smtClean="0">
                <a:solidFill>
                  <a:srgbClr val="C00000"/>
                </a:solidFill>
              </a:rPr>
              <a:t>учёба – это обязанность каждого человека и от того, насколько он будет успешен в учении, зависит отношение к нему многих из окружающих  его людей.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6712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готовность</a:t>
            </a:r>
            <a:endParaRPr lang="ru-RU" sz="3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1052736"/>
            <a:ext cx="1022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Предполагает развитие </a:t>
            </a:r>
            <a:r>
              <a:rPr lang="ru-RU" b="1" dirty="0" smtClean="0"/>
              <a:t>памяти,</a:t>
            </a:r>
            <a:r>
              <a:rPr lang="ru-RU" dirty="0" smtClean="0"/>
              <a:t> </a:t>
            </a:r>
            <a:r>
              <a:rPr lang="ru-RU" b="1" dirty="0" smtClean="0"/>
              <a:t>внимания</a:t>
            </a:r>
            <a:r>
              <a:rPr lang="ru-RU" dirty="0" smtClean="0"/>
              <a:t>, сформированные </a:t>
            </a:r>
          </a:p>
          <a:p>
            <a:r>
              <a:rPr lang="ru-RU" b="1" dirty="0" smtClean="0"/>
              <a:t>мыслительные операции (пространственные, временные, логические </a:t>
            </a:r>
          </a:p>
          <a:p>
            <a:r>
              <a:rPr lang="ru-RU" b="1" dirty="0"/>
              <a:t>з</a:t>
            </a:r>
            <a:r>
              <a:rPr lang="ru-RU" b="1" dirty="0" smtClean="0"/>
              <a:t>акономерности)</a:t>
            </a:r>
            <a:endParaRPr lang="ru-RU" dirty="0" smtClean="0"/>
          </a:p>
          <a:p>
            <a:r>
              <a:rPr lang="ru-RU" dirty="0" smtClean="0"/>
              <a:t>умение устанавливать связи между явлениями и событиями.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" y="2348880"/>
            <a:ext cx="349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6-7 годам ребенок должен знать: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06896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свой адрес и название города, в котором живет;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название страны и её столицы;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имена и отчества своих родителей, информацию о местах их работы;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времена года, их последовательность и основные признаки;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названия месяцев, дней недели;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основные виды деревьев и цветов</a:t>
            </a:r>
            <a:endParaRPr lang="ru-RU" dirty="0"/>
          </a:p>
        </p:txBody>
      </p:sp>
      <p:pic>
        <p:nvPicPr>
          <p:cNvPr id="7" name="Рисунок 6" descr="40624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4860032" y="4599987"/>
            <a:ext cx="4104456" cy="22580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33265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Эмоционально-волевая готовность – это: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268760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понимание и принятие задачи, её цели;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подбор средств для достижения цели;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преодоление трудностей, достижение результата;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оценивание результата своей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принятие помощи взрослого при выполнении задания;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умение длительно выполнять не очень привлекательную работу;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планирование своей деятельности;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умение управлять своим поведением.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316x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7638" y="4365104"/>
            <a:ext cx="3488577" cy="2316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d213_1f880a02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3" y="3139167"/>
            <a:ext cx="4968552" cy="3291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92D050"/>
                </a:solidFill>
              </a:rPr>
              <a:t>Коммуникативная готовность</a:t>
            </a:r>
            <a:r>
              <a:rPr lang="en-US" sz="3200" b="1" i="1" dirty="0" smtClean="0">
                <a:solidFill>
                  <a:srgbClr val="92D050"/>
                </a:solidFill>
              </a:rPr>
              <a:t> – </a:t>
            </a:r>
            <a:r>
              <a:rPr lang="ru-RU" sz="3200" b="1" i="1" dirty="0" smtClean="0">
                <a:solidFill>
                  <a:srgbClr val="92D050"/>
                </a:solidFill>
              </a:rPr>
              <a:t>это</a:t>
            </a:r>
          </a:p>
          <a:p>
            <a:endParaRPr lang="ru-RU" sz="3200" b="1" i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9888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268760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Умение устанавливать контакты со взрослыми и сверстниками;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Умение подчинять свое поведение законам детских групп и нормам поведения;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Способность включаться в детское сообщество, действовать совместно с другими   ребятами;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 случае необходимости уступать или отстаивать свою правоту, подчиняться или руководить.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eeert.gi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144" y="211972"/>
            <a:ext cx="5103944" cy="3409434"/>
          </a:xfrm>
          <a:prstGeom prst="rect">
            <a:avLst/>
          </a:prstGeom>
        </p:spPr>
      </p:pic>
      <p:pic>
        <p:nvPicPr>
          <p:cNvPr id="3" name="Рисунок 2" descr="663_bi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88840"/>
            <a:ext cx="4536504" cy="3960440"/>
          </a:xfrm>
          <a:prstGeom prst="rect">
            <a:avLst/>
          </a:prstGeom>
        </p:spPr>
      </p:pic>
      <p:pic>
        <p:nvPicPr>
          <p:cNvPr id="4" name="Рисунок 3" descr="75370388_4346067_1289508183_erzieherin_mit_kind_beim_lesen_klein_2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501008"/>
            <a:ext cx="3140968" cy="3140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764704"/>
            <a:ext cx="2533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Вместе …</a:t>
            </a:r>
            <a:endParaRPr lang="ru-RU" sz="4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332656"/>
            <a:ext cx="87849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Четыре результата учения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Ваш ребёнок чему-то учится. Общий итог будет состоять из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нескольких частных результатов. Назовём четыре из них.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Первый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самый очевидный, - это знание, которое он получит или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мение, которое он освоит.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Второй результат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менее очевиден: это тренировка общей способности учиться, то есть учить самого себя. 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Третий результат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эмоциональный след от занятия: удовлетворение или разочарование, уверенность или неуверенность в своих силах.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Наконец,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четвёртый результат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след на ваших взаимоотношениях с ним, если вы принимали участие в занятиях. Здесь итог также может быть либо положительным (остались довольны друг другом), либо отрицательным (пополнилась копилка взаимных недовольств).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person_drawing_a_picture_with_a_marker_CoolClips_vc018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60648"/>
            <a:ext cx="1619672" cy="1211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556792"/>
            <a:ext cx="6482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Размышляй-ка !!</a:t>
            </a:r>
            <a:endParaRPr lang="ru-RU" sz="6000" b="1" dirty="0">
              <a:latin typeface="Comic Sans MS" pitchFamily="66" charset="0"/>
            </a:endParaRPr>
          </a:p>
        </p:txBody>
      </p:sp>
      <p:pic>
        <p:nvPicPr>
          <p:cNvPr id="3" name="Рисунок 2" descr="э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150" y="2643241"/>
            <a:ext cx="3071986" cy="3378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36712"/>
            <a:ext cx="71513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 - Вот пойдёшь в школу, там тебе…</a:t>
            </a:r>
          </a:p>
          <a:p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b="1" dirty="0" smtClean="0">
                <a:latin typeface="Comic Sans MS" pitchFamily="66" charset="0"/>
              </a:rPr>
              <a:t> - Ты, наверное, будешь двоечником</a:t>
            </a:r>
            <a:r>
              <a:rPr lang="en-US" sz="2800" b="1" dirty="0" smtClean="0">
                <a:latin typeface="Comic Sans MS" pitchFamily="66" charset="0"/>
              </a:rPr>
              <a:t>?</a:t>
            </a:r>
            <a:endParaRPr lang="ru-RU" sz="2800" b="1" dirty="0" smtClean="0"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708921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Подобные высказывания могут вызвать чувство тревоги, неверия в свои силы, утрату желания идти в школу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,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145444"/>
            <a:ext cx="2880320" cy="2712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к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323528" y="404664"/>
            <a:ext cx="8280920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 - Учись так, чтобы мне за тебя краснеть не приходилось!!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204864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Взрослый человек, испытывая страх перед «унижением», делает ответственным за свою самооценку ребёнка: «Только от тебя зависит, придётся мне испытывать стыд или нет, ты несёшь ответственность за моё внутреннее состояние и переживания». На ребёнка взваливается бремя двойной нагрузки: «Веди себя в школе хорошо, чтобы мне не было плохо» Часто такой непосильный для ребёнка психологический груз </a:t>
            </a:r>
            <a:r>
              <a:rPr lang="ru-RU" b="1" dirty="0" smtClean="0"/>
              <a:t>становится причиной невроза.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1948" y="4293096"/>
            <a:ext cx="3456384" cy="2428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5" y="69269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latin typeface="Comic Sans MS" pitchFamily="66" charset="0"/>
              </a:rPr>
              <a:t>- Попробуй мне только сделать ошибки в диктанте!!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204864"/>
            <a:ext cx="75608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ребёнка, которому постоянно угрожают наказанием, могут возникнуть враждебные чувства к родителям, может развиться комплекс неполноценности.</a:t>
            </a:r>
          </a:p>
          <a:p>
            <a:endParaRPr lang="ru-RU" sz="2000" dirty="0" smtClean="0"/>
          </a:p>
        </p:txBody>
      </p:sp>
      <p:pic>
        <p:nvPicPr>
          <p:cNvPr id="6" name="Рисунок 5" descr="Презент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3295" y="3789040"/>
            <a:ext cx="4441497" cy="2260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Знаешь, как мы тебя будем любить, если ты станешь отличником!!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Родительские притязания основаны не на реальных возможностях сына или дочери. а на неких абстрактных представлениях о ребёнке. Крах родительских надежд может стать источником детских страданий, привести к потере уверенности в родительской любви, а значит, уверенности в себе.</a:t>
            </a:r>
            <a:endParaRPr lang="ru-RU" sz="2400" dirty="0"/>
          </a:p>
        </p:txBody>
      </p:sp>
      <p:pic>
        <p:nvPicPr>
          <p:cNvPr id="5" name="Рисунок 4" descr="00014e19108d4cf8cbf490b4e86bbb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636676"/>
            <a:ext cx="2376264" cy="2104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5" y="764704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 - Ты обещаешь мне не драться в школе и не бегать, а вести себя тихо и спокойно</a:t>
            </a:r>
            <a:r>
              <a:rPr lang="en-US" sz="2800" b="1" dirty="0" smtClean="0">
                <a:latin typeface="Comic Sans MS" pitchFamily="66" charset="0"/>
              </a:rPr>
              <a:t>?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5" y="2780928"/>
            <a:ext cx="795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 предъявляйте ребёнку невыполнимые требования. Не толкайте его на путь заведомого обмана!</a:t>
            </a:r>
            <a:endParaRPr lang="ru-RU" sz="2400" dirty="0"/>
          </a:p>
        </p:txBody>
      </p:sp>
      <p:pic>
        <p:nvPicPr>
          <p:cNvPr id="4" name="Рисунок 3" descr="4662f6502e47e43ba8c2ec9c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861048"/>
            <a:ext cx="3672408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052736"/>
            <a:ext cx="61334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Рассуждай-ка!</a:t>
            </a:r>
            <a:endParaRPr lang="ru-RU" sz="6600" b="1" dirty="0">
              <a:latin typeface="Comic Sans MS" pitchFamily="66" charset="0"/>
            </a:endParaRPr>
          </a:p>
        </p:txBody>
      </p:sp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3238" y="2492896"/>
            <a:ext cx="4578068" cy="382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 ситуация.       </a:t>
            </a:r>
            <a:r>
              <a:rPr lang="ru-RU" sz="2800" b="1" dirty="0" smtClean="0">
                <a:latin typeface="Comic Sans MS" pitchFamily="66" charset="0"/>
              </a:rPr>
              <a:t>Мама говорит о своей 6-летней дочери:  « Ирочка у нас спокойная, сидит с игрушками и что- шепчет. Прямо «золотой» ребёнок, не то, что другие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636912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Может быть низкий уровень не только коммуникативной готовности, но и волевой, и мотивационной.</a:t>
            </a:r>
            <a:endParaRPr lang="ru-RU" sz="2000" dirty="0"/>
          </a:p>
        </p:txBody>
      </p:sp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645024"/>
            <a:ext cx="3289920" cy="2850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5" y="620688"/>
            <a:ext cx="77768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 ситуация.  </a:t>
            </a:r>
            <a:r>
              <a:rPr lang="ru-RU" sz="2800" b="1" dirty="0" smtClean="0">
                <a:latin typeface="Comic Sans MS" pitchFamily="66" charset="0"/>
              </a:rPr>
              <a:t>Мама Игоря уверена, что мальчик имеет достаточный запас знаний, умений и навыков для обучения в школе. Но в беседе с сыном она узнала, что у него нет желания идти в школу.</a:t>
            </a:r>
          </a:p>
          <a:p>
            <a:endParaRPr lang="ru-RU" sz="2800" b="1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4221088"/>
            <a:ext cx="563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Слабая мотивационная готовность.</a:t>
            </a:r>
            <a:endParaRPr lang="ru-RU" sz="2400" dirty="0"/>
          </a:p>
        </p:txBody>
      </p:sp>
      <p:pic>
        <p:nvPicPr>
          <p:cNvPr id="4" name="Рисунок 3" descr="razgowor-s-rebenk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606863"/>
            <a:ext cx="3001516" cy="2251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 ситуация.    </a:t>
            </a:r>
            <a:r>
              <a:rPr lang="ru-RU" sz="2800" b="1" dirty="0" smtClean="0">
                <a:latin typeface="Comic Sans MS" pitchFamily="66" charset="0"/>
              </a:rPr>
              <a:t>Бабушка рассказывает о Мише, как о довольно развитом ребёнке. К моменту поступления в школу он мог читать, знал много стихов. Миша пошёл в первый класс с большой радостью, но с первых дней учёбы он стал нарушать школьную дисциплину, вертелся на уроках, залезал под стол, не слушал объяснений учителя.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5949280"/>
            <a:ext cx="589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Низкий уровень волевой готовности.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5" y="548680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 ситуация.     </a:t>
            </a:r>
            <a:r>
              <a:rPr lang="ru-RU" sz="2800" b="1" dirty="0" smtClean="0">
                <a:latin typeface="Comic Sans MS" pitchFamily="66" charset="0"/>
              </a:rPr>
              <a:t>Мама Оли рассказывает: « С двух лет она росла среди детей, но всё равно остается очень несмелой, робкой. На занятиях в саду не отвечает. Пока воспитатель не спросит. От ребят из своей группы старается держаться подальше. Думаю, в школьном коллективе ей будет нелегко»</a:t>
            </a:r>
          </a:p>
          <a:p>
            <a:endParaRPr lang="ru-RU" sz="2800" b="1" dirty="0" smtClean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5085184"/>
            <a:ext cx="692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Проблемы с коммуникативной готовностью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8388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5 ситуация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latin typeface="Comic Sans MS" pitchFamily="66" charset="0"/>
              </a:rPr>
              <a:t>Мама говорит сыну: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latin typeface="Comic Sans MS" pitchFamily="66" charset="0"/>
              </a:rPr>
              <a:t>«Ты же каждый день сидишь у телевизора, а воспитательница сказала, что ты даже не знаешь названия города, в котором живешь. Неужели забыл</a:t>
            </a:r>
            <a:r>
              <a:rPr lang="en-US" sz="2800" b="1" dirty="0" smtClean="0">
                <a:latin typeface="Comic Sans MS" pitchFamily="66" charset="0"/>
              </a:rPr>
              <a:t>?</a:t>
            </a:r>
            <a:r>
              <a:rPr lang="ru-RU" sz="2800" b="1" dirty="0" smtClean="0">
                <a:latin typeface="Comic Sans MS" pitchFamily="66" charset="0"/>
              </a:rPr>
              <a:t> Ну и память у тебя!»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3" name="Рисунок 2" descr="79195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9492" y="3861048"/>
            <a:ext cx="3570900" cy="2709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9" y="371703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Низкая интеллектуальная готовность, низкий уровень осведомлённости.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6632"/>
            <a:ext cx="6759308" cy="3193157"/>
          </a:xfrm>
          <a:prstGeom prst="rect">
            <a:avLst/>
          </a:prstGeom>
        </p:spPr>
      </p:pic>
      <p:pic>
        <p:nvPicPr>
          <p:cNvPr id="3" name="Рисунок 2" descr="Первый раз - в первый клас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22516"/>
            <a:ext cx="2592288" cy="3658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sdKi3W1jFc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7594" y="4437112"/>
            <a:ext cx="3636406" cy="2346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hoto_778_p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5235792"/>
            <a:ext cx="2162944" cy="162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podgotovka-rebenka-k-shkole-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3356992"/>
            <a:ext cx="2970013" cy="1980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ДЕТСТВО!!!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93658" y="539297"/>
            <a:ext cx="5508613" cy="7128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3898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Образ школы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11660" y="-495436"/>
            <a:ext cx="6120681" cy="7920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31128" y="-614903"/>
            <a:ext cx="5953753" cy="7704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06999" y="-1006799"/>
            <a:ext cx="5818034" cy="8352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64704"/>
            <a:ext cx="6099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Физкультминутка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3" name="Рисунок 2" descr="14735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5369" y="2349998"/>
            <a:ext cx="3024336" cy="4301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91683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b="1" dirty="0" smtClean="0"/>
              <a:t>«Голова –брюхо»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210149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«Носик-ухо»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86916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 «Колечко»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48478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Угадай-ка!!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3" name="Рисунок 2" descr="8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60648"/>
            <a:ext cx="1694239" cy="1666716"/>
          </a:xfrm>
          <a:prstGeom prst="rect">
            <a:avLst/>
          </a:prstGeom>
        </p:spPr>
      </p:pic>
      <p:pic>
        <p:nvPicPr>
          <p:cNvPr id="4" name="Рисунок 3" descr="0a821eb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0" y="2780927"/>
            <a:ext cx="4657700" cy="3493275"/>
          </a:xfrm>
          <a:prstGeom prst="rect">
            <a:avLst/>
          </a:prstGeom>
        </p:spPr>
      </p:pic>
      <p:pic>
        <p:nvPicPr>
          <p:cNvPr id="6" name="Рисунок 5" descr="ю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9551" y="332655"/>
            <a:ext cx="1728192" cy="173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8640"/>
            <a:ext cx="165489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188640"/>
            <a:ext cx="16764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3066" y="1160603"/>
            <a:ext cx="157902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6007011" y="99082"/>
            <a:ext cx="1541818" cy="262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7517466" y="980728"/>
            <a:ext cx="162653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1556792"/>
            <a:ext cx="1805608" cy="279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179511" y="4293844"/>
            <a:ext cx="1401963" cy="2255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1661992" y="4388807"/>
            <a:ext cx="182902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>
            <a:off x="3599249" y="3356992"/>
            <a:ext cx="177235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800000">
            <a:off x="5436096" y="3933056"/>
            <a:ext cx="161260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64288" y="3933056"/>
            <a:ext cx="1763688" cy="253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635896" y="299695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11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1560" y="299695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32040" y="98072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3568" y="400506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91680" y="177281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16216" y="278092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884368" y="6488668"/>
            <a:ext cx="33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52120" y="602128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8100392" y="620689"/>
            <a:ext cx="21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7904" y="60212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835696" y="60932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дивл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140968"/>
            <a:ext cx="2232248" cy="3507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интер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916832"/>
            <a:ext cx="2476293" cy="3716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Уди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64001">
            <a:off x="231640" y="3530962"/>
            <a:ext cx="3527009" cy="2354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31640" y="836712"/>
            <a:ext cx="3381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Удивление</a:t>
            </a:r>
            <a:endParaRPr lang="ru-RU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терес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2952328" cy="3368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интерес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366" y="3807988"/>
            <a:ext cx="3692570" cy="2429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нтерес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48680"/>
            <a:ext cx="3312368" cy="4008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76056" y="5661248"/>
            <a:ext cx="2598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</a:t>
            </a:r>
            <a:endParaRPr lang="ru-RU" sz="4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доволь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231866" cy="4109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неуд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7011">
            <a:off x="451500" y="2020874"/>
            <a:ext cx="3714660" cy="2785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404664"/>
            <a:ext cx="4160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Недовольство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542"/>
            <a:ext cx="7704856" cy="66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9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ло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717032"/>
            <a:ext cx="3495662" cy="2499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злост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2656"/>
            <a:ext cx="3199947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злость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62765">
            <a:off x="943852" y="432121"/>
            <a:ext cx="2393592" cy="2852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24128" y="5733256"/>
            <a:ext cx="201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Злость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до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9876"/>
            <a:ext cx="4032448" cy="2802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адость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933056"/>
            <a:ext cx="3240360" cy="215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2589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Радость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Радость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908720"/>
            <a:ext cx="2102909" cy="248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адость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1124744"/>
            <a:ext cx="24482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0"/>
            <a:ext cx="3687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Страх, испуг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испу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68960"/>
            <a:ext cx="4680520" cy="3114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испуг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617916" cy="267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пяженность трево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2842">
            <a:off x="613533" y="1374572"/>
            <a:ext cx="3030044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трево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3" y="1369816"/>
            <a:ext cx="3240361" cy="486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99592" y="620688"/>
            <a:ext cx="6712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Тревога, напряжение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Тревог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221088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ида, печа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9255">
            <a:off x="476680" y="2152687"/>
            <a:ext cx="2336737" cy="330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еча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76672"/>
            <a:ext cx="3293872" cy="239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оби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3039254" cy="203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обида. гор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8333">
            <a:off x="6100632" y="3324152"/>
            <a:ext cx="2808312" cy="334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59832" y="3132196"/>
            <a:ext cx="2952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Обида</a:t>
            </a: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отчаяние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у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390381"/>
            <a:ext cx="3469358" cy="3182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ску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0977" y="2708920"/>
            <a:ext cx="4127585" cy="2582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508104" y="1052736"/>
            <a:ext cx="1909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Скука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28343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Ответьте , пожалуйста себе на </a:t>
            </a:r>
            <a:r>
              <a:rPr lang="ru-RU" sz="2400" dirty="0" smtClean="0"/>
              <a:t>вопросы ( да /</a:t>
            </a:r>
            <a:r>
              <a:rPr lang="ru-RU" sz="2400" dirty="0"/>
              <a:t>	</a:t>
            </a:r>
            <a:r>
              <a:rPr lang="ru-RU" sz="2400" dirty="0" smtClean="0"/>
              <a:t>нет)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                                   </a:t>
            </a:r>
            <a:r>
              <a:rPr lang="ru-RU" sz="2400" b="1" dirty="0"/>
              <a:t>Вопросы</a:t>
            </a:r>
            <a:r>
              <a:rPr lang="ru-RU" sz="2400" dirty="0"/>
              <a:t>	</a:t>
            </a:r>
            <a:endParaRPr lang="ru-RU" sz="2400" dirty="0" smtClean="0"/>
          </a:p>
          <a:p>
            <a:r>
              <a:rPr lang="ru-RU" sz="2000" dirty="0" smtClean="0"/>
              <a:t>1. Подготовка </a:t>
            </a:r>
            <a:r>
              <a:rPr lang="ru-RU" sz="2000" dirty="0"/>
              <a:t>ребёнка к школе требует более серьёзного отношения, чем мне представлялось. 		</a:t>
            </a:r>
          </a:p>
          <a:p>
            <a:r>
              <a:rPr lang="ru-RU" sz="2000" dirty="0"/>
              <a:t>2. Я получил(а) во время </a:t>
            </a:r>
            <a:r>
              <a:rPr lang="ru-RU" sz="2000" dirty="0" smtClean="0"/>
              <a:t>встречи ценную </a:t>
            </a:r>
            <a:r>
              <a:rPr lang="ru-RU" sz="2000" dirty="0"/>
              <a:t>информацию. </a:t>
            </a:r>
            <a:endParaRPr lang="ru-RU" sz="2000" dirty="0" smtClean="0"/>
          </a:p>
          <a:p>
            <a:r>
              <a:rPr lang="ru-RU" sz="2000" dirty="0"/>
              <a:t>		</a:t>
            </a:r>
          </a:p>
          <a:p>
            <a:r>
              <a:rPr lang="ru-RU" sz="2000" dirty="0"/>
              <a:t>3. Участие в семинаре-тренинге  -  попусту потраченное время. 	</a:t>
            </a:r>
            <a:endParaRPr lang="ru-RU" sz="2000" dirty="0" smtClean="0"/>
          </a:p>
          <a:p>
            <a:r>
              <a:rPr lang="ru-RU" sz="2000" dirty="0"/>
              <a:t>	</a:t>
            </a:r>
          </a:p>
          <a:p>
            <a:r>
              <a:rPr lang="ru-RU" sz="2000" dirty="0"/>
              <a:t>4</a:t>
            </a:r>
            <a:r>
              <a:rPr lang="ru-RU" sz="2000" dirty="0" smtClean="0"/>
              <a:t>. Моя эмоция: </a:t>
            </a:r>
            <a:r>
              <a:rPr lang="ru-RU" sz="2000" dirty="0"/>
              <a:t>	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5. Мое впечатление от родительского лектория во время этих курсов (одним словом)______________________________________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01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-48567-9d6b118d4b8313cf079adb5ec4f60b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816424" cy="5335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0" y="1772816"/>
            <a:ext cx="458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Comic Sans MS" pitchFamily="66" charset="0"/>
              </a:rPr>
              <a:t>Удачи!!!</a:t>
            </a:r>
            <a:endParaRPr lang="ru-RU" sz="7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showimg.ph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529640"/>
            <a:ext cx="4398740" cy="4328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556792"/>
            <a:ext cx="3655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Разминка</a:t>
            </a:r>
            <a:endParaRPr lang="ru-RU" sz="6000" b="1" dirty="0">
              <a:latin typeface="Comic Sans MS" pitchFamily="66" charset="0"/>
            </a:endParaRPr>
          </a:p>
        </p:txBody>
      </p:sp>
      <p:pic>
        <p:nvPicPr>
          <p:cNvPr id="3" name="Рисунок 2" descr="Soru isareti a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2468893"/>
            <a:ext cx="2434580" cy="3246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332656"/>
            <a:ext cx="86764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Arial Black" pitchFamily="34" charset="0"/>
              </a:rPr>
              <a:t>Ребёнок готов к школе , когда: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sz="2400" dirty="0" smtClean="0">
                <a:latin typeface="Arial" pitchFamily="34" charset="0"/>
                <a:cs typeface="Arial" pitchFamily="34" charset="0"/>
              </a:rPr>
              <a:t>а)  ему исполнилось 7 лет;</a:t>
            </a:r>
          </a:p>
          <a:p>
            <a:pPr marL="342900" indent="-342900"/>
            <a:r>
              <a:rPr lang="ru-RU" sz="2400" dirty="0" smtClean="0">
                <a:latin typeface="Arial" pitchFamily="34" charset="0"/>
                <a:cs typeface="Arial" pitchFamily="34" charset="0"/>
              </a:rPr>
              <a:t>б)  умеет читать и писать;</a:t>
            </a:r>
          </a:p>
          <a:p>
            <a:pPr marL="342900" indent="-342900"/>
            <a:r>
              <a:rPr lang="ru-RU" sz="2400" dirty="0" smtClean="0">
                <a:latin typeface="Arial" pitchFamily="34" charset="0"/>
                <a:cs typeface="Arial" pitchFamily="34" charset="0"/>
              </a:rPr>
              <a:t>в)  его уровень соответствует возрастной норме и он хочет идти в школу.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996952"/>
            <a:ext cx="85324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  <a:cs typeface="Arial" pitchFamily="34" charset="0"/>
              </a:rPr>
              <a:t>2. Мотивационная готовность – это, когда ребёнок хочет идти в школу</a:t>
            </a:r>
          </a:p>
          <a:p>
            <a:endParaRPr lang="ru-RU" sz="2400" dirty="0" smtClean="0">
              <a:latin typeface="Arial Black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а)  так как будет учеником и получать «пятёрки»;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б)  получать новые знания;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в)  купят портфель, форму, школьные принадлежности</a:t>
            </a:r>
          </a:p>
          <a:p>
            <a:endParaRPr lang="ru-RU" sz="2400" dirty="0" smtClean="0">
              <a:latin typeface="Arial Black" pitchFamily="34" charset="0"/>
              <a:cs typeface="Arial" pitchFamily="34" charset="0"/>
            </a:endParaRPr>
          </a:p>
          <a:p>
            <a:endParaRPr lang="ru-RU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 smtClean="0">
              <a:latin typeface="Comic Sans MS" pitchFamily="66" charset="0"/>
            </a:endParaRPr>
          </a:p>
          <a:p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2068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3</a:t>
            </a:r>
            <a:r>
              <a:rPr lang="ru-RU" sz="2400" dirty="0" smtClean="0">
                <a:latin typeface="Arial Black" pitchFamily="34" charset="0"/>
              </a:rPr>
              <a:t>.Дисциплинированный ребёнок: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а) всегда и везде выполняет правила поведения;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б) не дерётся и не опаздывает;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в) соблюдает правила поведения в школе.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34888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4</a:t>
            </a:r>
            <a:r>
              <a:rPr lang="ru-RU" sz="2400" dirty="0" smtClean="0">
                <a:latin typeface="Arial Black" pitchFamily="34" charset="0"/>
              </a:rPr>
              <a:t>. При выборе школьной программы обучения, в первую очередь, следует руководствоваться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Arial Black" pitchFamily="34" charset="0"/>
              </a:rPr>
              <a:t>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а) осознанием будущих высоких перспектив ребёнка в жизни;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б) уровнем реальной подготовленности и возможностей ребёнка;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в) уровнем профессионализма учителя в школе.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548680"/>
            <a:ext cx="8208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5</a:t>
            </a:r>
            <a:r>
              <a:rPr lang="ru-RU" sz="2400" dirty="0" smtClean="0">
                <a:latin typeface="Arial Black" pitchFamily="34" charset="0"/>
              </a:rPr>
              <a:t>. Самый важный компонент интеллектуальной готовности к школе: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а) запас знаний ребёнка из разных отделов Программы;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б) умение читать и считать;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в) достаточный уровень развития познавательных способностей: внимания, памяти, мышления, речи. воображения.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262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419872" y="3068960"/>
            <a:ext cx="302433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41948" cy="5865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986</TotalTime>
  <Words>1336</Words>
  <Application>Microsoft Office PowerPoint</Application>
  <PresentationFormat>Экран (4:3)</PresentationFormat>
  <Paragraphs>151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7" baseType="lpstr">
      <vt:lpstr>Arial</vt:lpstr>
      <vt:lpstr>Arial Black</vt:lpstr>
      <vt:lpstr>Calibri</vt:lpstr>
      <vt:lpstr>Comic Sans MS</vt:lpstr>
      <vt:lpstr>Lucida Sans Unicode</vt:lpstr>
      <vt:lpstr>Verdana</vt:lpstr>
      <vt:lpstr>Wingdings</vt:lpstr>
      <vt:lpstr>Wingdings 2</vt:lpstr>
      <vt:lpstr>Wingdings 3</vt:lpstr>
      <vt:lpstr>Открытая</vt:lpstr>
      <vt:lpstr>Мамы, папы, в школу собирайтесь!!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Мамы, папы, в школу собирайтесь!!</dc:title>
  <dc:creator>admin</dc:creator>
  <cp:lastModifiedBy>Family</cp:lastModifiedBy>
  <cp:revision>114</cp:revision>
  <dcterms:created xsi:type="dcterms:W3CDTF">2012-11-15T06:30:15Z</dcterms:created>
  <dcterms:modified xsi:type="dcterms:W3CDTF">2020-02-02T18:09:54Z</dcterms:modified>
</cp:coreProperties>
</file>