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4" r:id="rId7"/>
    <p:sldId id="263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ситуации развития детей и подростков.</a:t>
            </a:r>
            <a:br>
              <a:rPr lang="ru-RU" dirty="0" smtClean="0"/>
            </a:br>
            <a:r>
              <a:rPr lang="ru-RU" dirty="0" smtClean="0"/>
              <a:t>Навигатор профилактики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6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58022"/>
          </a:xfrm>
        </p:spPr>
        <p:txBody>
          <a:bodyPr/>
          <a:lstStyle/>
          <a:p>
            <a:r>
              <a:rPr lang="ru-RU" dirty="0" smtClean="0"/>
              <a:t>Куда обращаться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76128"/>
            <a:ext cx="10363826" cy="4415072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Всероссийский телефон доверия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/>
              <a:t>8-800-2000-122 </a:t>
            </a:r>
            <a:r>
              <a:rPr lang="ru-RU" sz="2200" dirty="0" smtClean="0"/>
              <a:t>(</a:t>
            </a:r>
            <a:r>
              <a:rPr lang="ru-RU" dirty="0" smtClean="0"/>
              <a:t>круглосуточно, бесплатно, есть сайт)</a:t>
            </a:r>
            <a:endParaRPr lang="ru-RU" sz="3600" dirty="0" smtClean="0"/>
          </a:p>
          <a:p>
            <a:r>
              <a:rPr lang="ru-RU" u="sng" dirty="0" smtClean="0"/>
              <a:t>Московская служба психологической помощи населению</a:t>
            </a:r>
          </a:p>
          <a:p>
            <a:pPr marL="0" indent="0">
              <a:buNone/>
            </a:pPr>
            <a:r>
              <a:rPr lang="ru-RU" sz="3600" dirty="0" smtClean="0"/>
              <a:t>8(499)-173-09-09,     </a:t>
            </a:r>
            <a:r>
              <a:rPr lang="en-US" sz="3600" dirty="0" err="1" smtClean="0"/>
              <a:t>msph@ru</a:t>
            </a:r>
            <a:r>
              <a:rPr lang="ru-RU" sz="3600" dirty="0" smtClean="0"/>
              <a:t> </a:t>
            </a:r>
            <a:r>
              <a:rPr lang="ru-RU" sz="2200" dirty="0" smtClean="0"/>
              <a:t>(заочное и очное консультирование)</a:t>
            </a:r>
            <a:endParaRPr lang="en-US" sz="2200" dirty="0" smtClean="0"/>
          </a:p>
          <a:p>
            <a:r>
              <a:rPr lang="ru-RU" u="sng" dirty="0" smtClean="0"/>
              <a:t>Центр медицинской профилактики г. Долгопрудный</a:t>
            </a:r>
          </a:p>
          <a:p>
            <a:pPr marL="0" indent="0">
              <a:buNone/>
            </a:pPr>
            <a:r>
              <a:rPr lang="ru-RU" dirty="0" smtClean="0"/>
              <a:t>Ул. Спортивная д.5, 8(495)-576-73-55</a:t>
            </a:r>
          </a:p>
          <a:p>
            <a:r>
              <a:rPr lang="ru-RU" u="sng" dirty="0" smtClean="0"/>
              <a:t>Психологи школы,  </a:t>
            </a:r>
          </a:p>
          <a:p>
            <a:pPr marL="0" indent="0">
              <a:buNone/>
            </a:pPr>
            <a:r>
              <a:rPr lang="ru-RU" dirty="0" smtClean="0"/>
              <a:t>кабинет 21, </a:t>
            </a:r>
            <a:r>
              <a:rPr lang="ru-RU" dirty="0" err="1" smtClean="0"/>
              <a:t>эл.адрес</a:t>
            </a:r>
            <a:r>
              <a:rPr lang="ru-RU" dirty="0" smtClean="0"/>
              <a:t>: </a:t>
            </a:r>
            <a:r>
              <a:rPr lang="en-US" dirty="0" err="1" smtClean="0"/>
              <a:t>psycholog</a:t>
            </a:r>
            <a:r>
              <a:rPr lang="ru-RU" dirty="0" smtClean="0"/>
              <a:t>5</a:t>
            </a:r>
            <a:r>
              <a:rPr lang="en-US" dirty="0" smtClean="0"/>
              <a:t>fml@mail.ru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Козлова </a:t>
            </a:r>
            <a:r>
              <a:rPr lang="ru-RU" dirty="0" err="1" smtClean="0"/>
              <a:t>мария</a:t>
            </a:r>
            <a:r>
              <a:rPr lang="ru-RU" dirty="0" smtClean="0"/>
              <a:t> </a:t>
            </a:r>
            <a:r>
              <a:rPr lang="ru-RU" dirty="0" err="1" smtClean="0"/>
              <a:t>николаевна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Васильева-</a:t>
            </a:r>
            <a:r>
              <a:rPr lang="ru-RU" dirty="0" err="1" smtClean="0"/>
              <a:t>каменская</a:t>
            </a:r>
            <a:r>
              <a:rPr lang="ru-RU" dirty="0" smtClean="0"/>
              <a:t> </a:t>
            </a:r>
            <a:r>
              <a:rPr lang="ru-RU" dirty="0" err="1" smtClean="0"/>
              <a:t>елена</a:t>
            </a:r>
            <a:r>
              <a:rPr lang="ru-RU" dirty="0" smtClean="0"/>
              <a:t> </a:t>
            </a:r>
            <a:r>
              <a:rPr lang="ru-RU" dirty="0" err="1" smtClean="0"/>
              <a:t>евгеньевна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34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1 7 </a:t>
            </a:r>
            <a:r>
              <a:rPr lang="ru-RU" dirty="0" smtClean="0"/>
              <a:t>раз обнять, поцеловать раз 10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3353" y="1832809"/>
            <a:ext cx="4280296" cy="342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9046"/>
            <a:ext cx="4953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Провоцирующие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281474"/>
            <a:ext cx="4427770" cy="3509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ПРОГНОЗИРУЕМЫЕ</a:t>
            </a:r>
          </a:p>
          <a:p>
            <a:r>
              <a:rPr lang="ru-RU" dirty="0" smtClean="0"/>
              <a:t>Поступление в школу</a:t>
            </a:r>
          </a:p>
          <a:p>
            <a:r>
              <a:rPr lang="ru-RU" dirty="0" smtClean="0"/>
              <a:t>Переход из класса в класс и на новую Ступень</a:t>
            </a:r>
          </a:p>
          <a:p>
            <a:r>
              <a:rPr lang="ru-RU" dirty="0" smtClean="0"/>
              <a:t>Смена классного руководителя</a:t>
            </a:r>
          </a:p>
          <a:p>
            <a:r>
              <a:rPr lang="ru-RU" dirty="0" smtClean="0"/>
              <a:t>экзамены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30020" y="2367092"/>
            <a:ext cx="51333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НЕПРЕДВИДЕННЫЕ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СМЕНА МЕСТА ЖИТЕЛЬСТВА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СМЕНА ШКОЛЫ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ОПАСНЫЕ СИТУАЦИИ В ОКРУЖЕНИИ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ПЕРЕЖИВАНИЕ ГОРЯ (РАЗВОД, БОЛЕЗНЬ, СМЕРТЬ)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ПОТЕРЯ РОДИТЕЛЯМИ РАБОТЫ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ЧРЕЗВЫЧАЙНЫЕ СИТУАЦИИ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712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ПРОЯВЛЕНИЯ СОЦИАЛЬНО-ПСИХОЛОГИЧЕСКОЙ ДЕЗАДАПТАЦИИ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55319" cy="3424107"/>
          </a:xfrm>
        </p:spPr>
        <p:txBody>
          <a:bodyPr/>
          <a:lstStyle/>
          <a:p>
            <a:r>
              <a:rPr lang="ru-RU" dirty="0" smtClean="0"/>
              <a:t>РЕЗКОЕ СНИЖЕНИЕ УСПЕВАЕМОСТИ, ПОТЕРЯ УЧЕБНОЙ МОТИВАЦИИ</a:t>
            </a:r>
          </a:p>
          <a:p>
            <a:r>
              <a:rPr lang="ru-RU" dirty="0" smtClean="0"/>
              <a:t>ОТКАЗ ПОСЕЩАТЬ ШКОЛУ</a:t>
            </a:r>
          </a:p>
          <a:p>
            <a:r>
              <a:rPr lang="ru-RU" dirty="0" smtClean="0"/>
              <a:t>ПРОБЛЕМЫ В МЕЖЛИЧНОСТНЫХ ОТНОШЕНИЯХ, конфликтное поведение</a:t>
            </a:r>
          </a:p>
          <a:p>
            <a:r>
              <a:rPr lang="ru-RU" dirty="0" smtClean="0"/>
              <a:t>НЕТИПИЧНЫЕ ЭМОЦИОНАЛЬНЫЕ РЕАКЦИИ </a:t>
            </a:r>
            <a:r>
              <a:rPr lang="ru-RU" dirty="0" smtClean="0"/>
              <a:t> (капризы, Истерики</a:t>
            </a:r>
            <a:r>
              <a:rPr lang="ru-RU" dirty="0" smtClean="0"/>
              <a:t>, уход в себя, ГРУСТЬ)</a:t>
            </a:r>
          </a:p>
          <a:p>
            <a:r>
              <a:rPr lang="ru-RU" dirty="0" smtClean="0"/>
              <a:t>Физиологическое неблагополучие (боли, слабость)</a:t>
            </a:r>
          </a:p>
          <a:p>
            <a:r>
              <a:rPr lang="ru-RU" dirty="0" smtClean="0"/>
              <a:t>Навязчивые движения (грызет ногти, Крутит волосы, пальцы)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06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55960"/>
            <a:ext cx="10363826" cy="39352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Дать понять ребенку, что его состояние замечено («</a:t>
            </a:r>
            <a:r>
              <a:rPr lang="ru-RU" sz="1600" dirty="0" smtClean="0"/>
              <a:t>Мне кажется, тебя что-то беспокоит. Если тебе нужно поговорить, я всегда готов(а) тебя выслушать», «я очень беспокоюсь, что с тобой что-то происходит. Мы могли бы вместе подумать над решением ситуации»)</a:t>
            </a:r>
          </a:p>
          <a:p>
            <a:r>
              <a:rPr lang="ru-RU" sz="1600" dirty="0" smtClean="0"/>
              <a:t>Доброжелательность</a:t>
            </a:r>
          </a:p>
          <a:p>
            <a:r>
              <a:rPr lang="ru-RU" sz="1600" dirty="0" smtClean="0"/>
              <a:t>Активное слушание своего ребенка</a:t>
            </a:r>
          </a:p>
          <a:p>
            <a:r>
              <a:rPr lang="ru-RU" sz="1600" dirty="0" smtClean="0"/>
              <a:t>Избегать оценок, особенно негативных</a:t>
            </a:r>
          </a:p>
          <a:p>
            <a:r>
              <a:rPr lang="ru-RU" dirty="0" smtClean="0"/>
              <a:t>Сообщить классному руководителю, школьному психологу, доктору</a:t>
            </a:r>
          </a:p>
          <a:p>
            <a:r>
              <a:rPr lang="ru-RU" dirty="0" smtClean="0"/>
              <a:t>Оказывать Эмоциональную поддержку,  формировать позитивные представления о жизненных целях</a:t>
            </a:r>
          </a:p>
          <a:p>
            <a:r>
              <a:rPr lang="ru-RU" dirty="0" smtClean="0"/>
              <a:t>Коррекция негативных воздействий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72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02" y="31258"/>
            <a:ext cx="10364451" cy="1596177"/>
          </a:xfrm>
        </p:spPr>
        <p:txBody>
          <a:bodyPr/>
          <a:lstStyle/>
          <a:p>
            <a:r>
              <a:rPr lang="ru-RU" dirty="0" smtClean="0"/>
              <a:t>Навигатор профилактики</a:t>
            </a:r>
            <a:endParaRPr lang="ru-RU" dirty="0"/>
          </a:p>
        </p:txBody>
      </p:sp>
      <p:pic>
        <p:nvPicPr>
          <p:cNvPr id="1026" name="Picture 2" descr="ÐÐÐÐÐ£ ÑÑÐ¸ÑÐµÐ»ÑÐ¼ Ð¾ Ð´ÐµÐ²Ð¸Ð°Ð½ÑÐ½Ð¾Ð¼ Ð¿Ð¾Ð²ÐµÐ´ÐµÐ½Ð¸Ð¸ ÑÐºÐ¾Ð»ÑÐ½Ð¸ÐºÐ¾Ð²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6" y="1125159"/>
            <a:ext cx="7469746" cy="56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3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 sz="2800" b="1">
                <a:solidFill>
                  <a:srgbClr val="0096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ru-RU" dirty="0" smtClean="0"/>
              <a:t>кто </a:t>
            </a:r>
            <a:r>
              <a:rPr lang="ru-RU" dirty="0"/>
              <a:t>попадает в группу условного </a:t>
            </a:r>
            <a:r>
              <a:rPr lang="ru-RU" dirty="0" smtClean="0"/>
              <a:t>риска по суицидальному поведению?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3773" y="1957754"/>
            <a:ext cx="10492781" cy="383344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Заниженная самооценка и высокая потребность в самореализации</a:t>
            </a:r>
          </a:p>
          <a:p>
            <a:r>
              <a:rPr lang="ru-RU" dirty="0"/>
              <a:t>Эмоциональная </a:t>
            </a:r>
            <a:r>
              <a:rPr lang="ru-RU" dirty="0" smtClean="0"/>
              <a:t>нестабильность:  </a:t>
            </a:r>
            <a:r>
              <a:rPr lang="ru-RU" dirty="0"/>
              <a:t>Чувствительный, ранимый, чуткий человек со сниженной способностью переносить боль</a:t>
            </a:r>
          </a:p>
          <a:p>
            <a:r>
              <a:rPr lang="ru-RU" dirty="0"/>
              <a:t>Высокая тревожность и пессимизм, тенденция к самообвинению</a:t>
            </a:r>
          </a:p>
          <a:p>
            <a:r>
              <a:rPr lang="ru-RU" dirty="0"/>
              <a:t>Склонность к «дихотомическому» мышлению (юношеский максимализм)</a:t>
            </a:r>
          </a:p>
          <a:p>
            <a:r>
              <a:rPr lang="ru-RU" dirty="0"/>
              <a:t>Трудности волевого усилия и тенденция ухода от проблем</a:t>
            </a:r>
          </a:p>
          <a:p>
            <a:r>
              <a:rPr lang="ru-RU" dirty="0"/>
              <a:t>Эмоциональная холодность в семье, положение «отверженного» в классе, травля в школе</a:t>
            </a:r>
          </a:p>
          <a:p>
            <a:r>
              <a:rPr lang="ru-RU" dirty="0"/>
              <a:t>Возбудимый, демонстративный склад личности в случае демонстративного суицида</a:t>
            </a:r>
          </a:p>
          <a:p>
            <a:r>
              <a:rPr lang="ru-RU" dirty="0"/>
              <a:t>Рискованное поведение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0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5" y="618517"/>
            <a:ext cx="10152811" cy="1081329"/>
          </a:xfrm>
        </p:spPr>
        <p:txBody>
          <a:bodyPr>
            <a:normAutofit fontScale="90000"/>
          </a:bodyPr>
          <a:lstStyle/>
          <a:p>
            <a:pPr lvl="0" defTabSz="584200" hangingPunct="0">
              <a:lnSpc>
                <a:spcPct val="100000"/>
              </a:lnSpc>
              <a:spcBef>
                <a:spcPts val="0"/>
              </a:spcBef>
            </a:pPr>
            <a:r>
              <a:rPr lang="ru-RU" b="1" kern="0" cap="none" dirty="0">
                <a:solidFill>
                  <a:srgbClr val="0070C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Возможные причины суицида</a:t>
            </a:r>
            <a:r>
              <a:rPr lang="ru-RU" b="1" kern="0" cap="none" dirty="0">
                <a:solidFill>
                  <a:srgbClr val="0070C0"/>
                </a:solidFill>
                <a:latin typeface="Helvetica Light"/>
                <a:sym typeface="Helvetica Light"/>
              </a:rPr>
              <a:t>льного поведения</a:t>
            </a:r>
            <a:r>
              <a:rPr lang="ru-RU" b="1" kern="0" cap="none" dirty="0">
                <a:solidFill>
                  <a:srgbClr val="0070C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/>
            </a:r>
            <a:br>
              <a:rPr lang="ru-RU" b="1" kern="0" cap="none" dirty="0">
                <a:solidFill>
                  <a:srgbClr val="0070C0"/>
                </a:solidFill>
                <a:latin typeface="Helvetica Light"/>
                <a:ea typeface="Helvetica Light"/>
                <a:cs typeface="Helvetica Light"/>
                <a:sym typeface="Helvetica Ligh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7220" y="1710600"/>
            <a:ext cx="10363826" cy="4666754"/>
          </a:xfrm>
        </p:spPr>
        <p:txBody>
          <a:bodyPr>
            <a:normAutofit fontScale="25000" lnSpcReduction="20000"/>
          </a:bodyPr>
          <a:lstStyle/>
          <a:p>
            <a:pPr marL="457200" indent="-457200"/>
            <a:r>
              <a:rPr lang="ru-RU" sz="6400" dirty="0"/>
              <a:t>нарушение детско-родительских отношений;</a:t>
            </a:r>
          </a:p>
          <a:p>
            <a:pPr marL="457200" indent="-457200"/>
            <a:r>
              <a:rPr lang="ru-RU" sz="6400" dirty="0"/>
              <a:t>конфликты с друзьями и педагогами;</a:t>
            </a:r>
          </a:p>
          <a:p>
            <a:pPr marL="457200" indent="-457200"/>
            <a:r>
              <a:rPr lang="ru-RU" sz="6400" dirty="0"/>
              <a:t>смерть близкого человека, друга, родственника;</a:t>
            </a:r>
          </a:p>
          <a:p>
            <a:pPr marL="457200" indent="-457200"/>
            <a:r>
              <a:rPr lang="ru-RU" sz="6400" dirty="0"/>
              <a:t>неразделенная любовь;</a:t>
            </a:r>
          </a:p>
          <a:p>
            <a:pPr marL="457200" indent="-457200"/>
            <a:r>
              <a:rPr lang="ru-RU" sz="6400" dirty="0"/>
              <a:t>возможная беременность;</a:t>
            </a:r>
          </a:p>
          <a:p>
            <a:pPr marL="457200" indent="-457200"/>
            <a:r>
              <a:rPr lang="ru-RU" sz="6400" dirty="0"/>
              <a:t>страх не оправдать ожидания взрослых и собственные высокие притязания;</a:t>
            </a:r>
          </a:p>
          <a:p>
            <a:pPr marL="457200" indent="-457200"/>
            <a:r>
              <a:rPr lang="ru-RU" sz="6400" dirty="0"/>
              <a:t>одиночество, страх перед будущим;</a:t>
            </a:r>
          </a:p>
          <a:p>
            <a:pPr marL="457200" indent="-457200"/>
            <a:r>
              <a:rPr lang="ru-RU" sz="6400" dirty="0"/>
              <a:t>несданный экзамен, школьные неуспехи;</a:t>
            </a:r>
          </a:p>
          <a:p>
            <a:pPr marL="457200" indent="-457200"/>
            <a:r>
              <a:rPr lang="ru-RU" sz="6400" dirty="0"/>
              <a:t>ссора с любимой девушкой / молодым человеком;</a:t>
            </a:r>
          </a:p>
          <a:p>
            <a:pPr marL="457200" indent="-457200"/>
            <a:r>
              <a:rPr lang="ru-RU" sz="6400" dirty="0"/>
              <a:t>отсутствие успеха у лиц противоположного пола;</a:t>
            </a:r>
          </a:p>
          <a:p>
            <a:pPr marL="457200" indent="-457200"/>
            <a:r>
              <a:rPr lang="ru-RU" sz="6400" dirty="0"/>
              <a:t>проблемы с наркотиками;</a:t>
            </a:r>
          </a:p>
          <a:p>
            <a:pPr marL="457200" indent="-457200"/>
            <a:r>
              <a:rPr lang="ru-RU" sz="6400" dirty="0"/>
              <a:t>нетрадиционная сексуальная ориентация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30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985" y="618518"/>
            <a:ext cx="9965241" cy="1116498"/>
          </a:xfrm>
        </p:spPr>
        <p:txBody>
          <a:bodyPr/>
          <a:lstStyle/>
          <a:p>
            <a:r>
              <a:rPr lang="ru-RU" b="1" dirty="0"/>
              <a:t>Что могут увидеть родители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46476"/>
            <a:ext cx="10363826" cy="4561247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Раздражительность, угрюмость, подавленное настроение</a:t>
            </a:r>
          </a:p>
          <a:p>
            <a:r>
              <a:rPr lang="ru-RU" sz="2900" dirty="0"/>
              <a:t>Изменение питания (отсутствие аппетита), сна (ночные бессонницы и желание спать днем)</a:t>
            </a:r>
          </a:p>
          <a:p>
            <a:r>
              <a:rPr lang="ru-RU" sz="2900" dirty="0"/>
              <a:t>Чувство одиночества («меня никто не понимает и я никому не нужен»)</a:t>
            </a:r>
          </a:p>
          <a:p>
            <a:r>
              <a:rPr lang="ru-RU" sz="2900" dirty="0"/>
              <a:t>Изменение в отношении к своей внешности </a:t>
            </a:r>
          </a:p>
          <a:p>
            <a:r>
              <a:rPr lang="ru-RU" sz="2900" dirty="0"/>
              <a:t>Появление литературы о смерти, фотографий, рисунков на тему смерти, переписка в </a:t>
            </a:r>
            <a:r>
              <a:rPr lang="ru-RU" sz="2900" dirty="0" err="1"/>
              <a:t>соц.сетях</a:t>
            </a:r>
            <a:endParaRPr lang="ru-RU" sz="2900" dirty="0"/>
          </a:p>
          <a:p>
            <a:r>
              <a:rPr lang="ru-RU" sz="2900" dirty="0"/>
              <a:t>Учащение прогулов школы, кружков, секций</a:t>
            </a:r>
          </a:p>
          <a:p>
            <a:r>
              <a:rPr lang="ru-RU" sz="2900" dirty="0"/>
              <a:t>Изменения в состоянии здоровья (частые простуды, головные боли)</a:t>
            </a:r>
          </a:p>
          <a:p>
            <a:r>
              <a:rPr lang="ru-RU" sz="2900" dirty="0"/>
              <a:t>Самоизоляция </a:t>
            </a:r>
          </a:p>
          <a:p>
            <a:r>
              <a:rPr lang="ru-RU" sz="2900" dirty="0"/>
              <a:t>Наведение порядка в своих вещах и делах</a:t>
            </a:r>
          </a:p>
          <a:p>
            <a:r>
              <a:rPr lang="ru-RU" sz="2900" dirty="0"/>
              <a:t>Нанесение себе порезов, увечий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5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Порядок действий в ситуации высокого суицидального риска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Не оставлять одного</a:t>
            </a:r>
          </a:p>
          <a:p>
            <a:r>
              <a:rPr lang="ru-RU" dirty="0"/>
              <a:t>При необходимости удалить опасные предметы</a:t>
            </a:r>
          </a:p>
          <a:p>
            <a:r>
              <a:rPr lang="ru-RU" dirty="0"/>
              <a:t>Проявить  искреннюю заботу, попытаться «разговорить» и внимательно слушать </a:t>
            </a:r>
          </a:p>
          <a:p>
            <a:r>
              <a:rPr lang="ru-RU" dirty="0"/>
              <a:t>Задавайте вопросы, и не предлагайте неоправданных утешений</a:t>
            </a:r>
          </a:p>
          <a:p>
            <a:r>
              <a:rPr lang="ru-RU" dirty="0"/>
              <a:t>Если возможно, заключите контракт и отсрочьте суицид. «Подождешь ещё сутки»</a:t>
            </a:r>
          </a:p>
          <a:p>
            <a:r>
              <a:rPr lang="ru-RU" dirty="0"/>
              <a:t>Предлагайте конструктивные </a:t>
            </a:r>
            <a:r>
              <a:rPr lang="ru-RU" dirty="0" smtClean="0"/>
              <a:t>выходы, вселяйте надежду</a:t>
            </a:r>
            <a:endParaRPr lang="ru-RU" dirty="0"/>
          </a:p>
          <a:p>
            <a:r>
              <a:rPr lang="ru-RU" dirty="0"/>
              <a:t>Пригласить ещё одного взрослого </a:t>
            </a:r>
            <a:r>
              <a:rPr lang="ru-RU" dirty="0" smtClean="0"/>
              <a:t>(учитель, школьный </a:t>
            </a:r>
            <a:r>
              <a:rPr lang="ru-RU" dirty="0"/>
              <a:t>психолог, социальный педагог, представитель </a:t>
            </a:r>
            <a:r>
              <a:rPr lang="ru-RU" dirty="0" smtClean="0"/>
              <a:t>администрации лицея)</a:t>
            </a:r>
            <a:endParaRPr lang="ru-RU" dirty="0"/>
          </a:p>
          <a:p>
            <a:r>
              <a:rPr lang="ru-RU" dirty="0"/>
              <a:t>Обратитесь за помощью на телефон </a:t>
            </a:r>
            <a:r>
              <a:rPr lang="ru-RU" dirty="0" smtClean="0"/>
              <a:t>доверия или на консультацию к специалистам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26296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47</TotalTime>
  <Words>534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Особенности ситуации развития детей и подростков. Навигатор профилактики</vt:lpstr>
      <vt:lpstr>Провоцирующие факторы</vt:lpstr>
      <vt:lpstr>ПРОЯВЛЕНИЯ СОЦИАЛЬНО-ПСИХОЛОГИЧЕСКОЙ ДЕЗАДАПТАЦИИ</vt:lpstr>
      <vt:lpstr>Что делать?</vt:lpstr>
      <vt:lpstr>Навигатор профилактики</vt:lpstr>
      <vt:lpstr>кто попадает в группу условного риска по суицидальному поведению? </vt:lpstr>
      <vt:lpstr>Возможные причины суицидального поведения </vt:lpstr>
      <vt:lpstr>Что могут увидеть родители</vt:lpstr>
      <vt:lpstr>Порядок действий в ситуации высокого суицидального риска:</vt:lpstr>
      <vt:lpstr>Куда обращаться</vt:lpstr>
      <vt:lpstr>1 7 раз обнять, поцеловать раз 10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ситуации развития детей и подростков. Навигатор профилактики</dc:title>
  <dc:creator>Family</dc:creator>
  <cp:lastModifiedBy>Козлова М.Н.</cp:lastModifiedBy>
  <cp:revision>9</cp:revision>
  <dcterms:created xsi:type="dcterms:W3CDTF">2018-11-07T13:09:28Z</dcterms:created>
  <dcterms:modified xsi:type="dcterms:W3CDTF">2018-11-09T15:30:53Z</dcterms:modified>
</cp:coreProperties>
</file>